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884"/>
  </p:normalViewPr>
  <p:slideViewPr>
    <p:cSldViewPr snapToGrid="0" snapToObjects="1">
      <p:cViewPr varScale="1">
        <p:scale>
          <a:sx n="114" d="100"/>
          <a:sy n="114" d="100"/>
        </p:scale>
        <p:origin x="47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089390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DEB3EEB9-4796-D14A-90D3-0601B629CBC2}" type="datetimeFigureOut">
              <a:rPr lang="en-HR" smtClean="0"/>
              <a:t>26/05/2021</a:t>
            </a:fld>
            <a:endParaRPr lang="en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9592" y="3226820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en-HR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6A15BAFC-CDE1-DF41-91F1-2C059772B09A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8149553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3EEB9-4796-D14A-90D3-0601B629CBC2}" type="datetimeFigureOut">
              <a:rPr lang="en-HR" smtClean="0"/>
              <a:t>26/05/2021</a:t>
            </a:fld>
            <a:endParaRPr lang="en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5BAFC-CDE1-DF41-91F1-2C059772B09A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3305971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5"/>
            <a:ext cx="4351023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8" y="2677644"/>
            <a:ext cx="3755379" cy="228382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3EEB9-4796-D14A-90D3-0601B629CBC2}" type="datetimeFigureOut">
              <a:rPr lang="en-HR" smtClean="0"/>
              <a:t>26/05/2021</a:t>
            </a:fld>
            <a:endParaRPr lang="en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5BAFC-CDE1-DF41-91F1-2C059772B09A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33236217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3EEB9-4796-D14A-90D3-0601B629CBC2}" type="datetimeFigureOut">
              <a:rPr lang="en-HR" smtClean="0"/>
              <a:t>26/05/2021</a:t>
            </a:fld>
            <a:endParaRPr lang="en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5BAFC-CDE1-DF41-91F1-2C059772B09A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1418725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0" y="3179762"/>
            <a:ext cx="4825159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3EEB9-4796-D14A-90D3-0601B629CBC2}" type="datetimeFigureOut">
              <a:rPr lang="en-HR" smtClean="0"/>
              <a:t>26/05/2021</a:t>
            </a:fld>
            <a:endParaRPr lang="en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5BAFC-CDE1-DF41-91F1-2C059772B09A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1703099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3EEB9-4796-D14A-90D3-0601B629CBC2}" type="datetimeFigureOut">
              <a:rPr lang="en-HR" smtClean="0"/>
              <a:t>26/05/2021</a:t>
            </a:fld>
            <a:endParaRPr lang="en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5BAFC-CDE1-DF41-91F1-2C059772B09A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2207763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3EEB9-4796-D14A-90D3-0601B629CBC2}" type="datetimeFigureOut">
              <a:rPr lang="en-HR" smtClean="0"/>
              <a:t>26/05/2021</a:t>
            </a:fld>
            <a:endParaRPr lang="en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5BAFC-CDE1-DF41-91F1-2C059772B09A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1418118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9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2895600"/>
            <a:ext cx="2793158" cy="312927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3EEB9-4796-D14A-90D3-0601B629CBC2}" type="datetimeFigureOut">
              <a:rPr lang="en-HR" smtClean="0"/>
              <a:t>26/05/2021</a:t>
            </a:fld>
            <a:endParaRPr lang="en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5BAFC-CDE1-DF41-91F1-2C059772B09A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16693267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3EEB9-4796-D14A-90D3-0601B629CBC2}" type="datetimeFigureOut">
              <a:rPr lang="en-HR" smtClean="0"/>
              <a:t>26/05/2021</a:t>
            </a:fld>
            <a:endParaRPr lang="en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5BAFC-CDE1-DF41-91F1-2C059772B09A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45102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6674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3EEB9-4796-D14A-90D3-0601B629CBC2}" type="datetimeFigureOut">
              <a:rPr lang="en-HR" smtClean="0"/>
              <a:t>26/05/2021</a:t>
            </a:fld>
            <a:endParaRPr lang="en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5BAFC-CDE1-DF41-91F1-2C059772B09A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1356223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3EEB9-4796-D14A-90D3-0601B629CBC2}" type="datetimeFigureOut">
              <a:rPr lang="en-HR" smtClean="0"/>
              <a:t>26/05/2021</a:t>
            </a:fld>
            <a:endParaRPr lang="en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5BAFC-CDE1-DF41-91F1-2C059772B09A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1514045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3" name="TextBox 12"/>
          <p:cNvSpPr txBox="1"/>
          <p:nvPr/>
        </p:nvSpPr>
        <p:spPr>
          <a:xfrm>
            <a:off x="9719438" y="2631815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8295" y="591093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0517"/>
            <a:ext cx="8453906" cy="2698249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3EEB9-4796-D14A-90D3-0601B629CBC2}" type="datetimeFigureOut">
              <a:rPr lang="en-HR" smtClean="0"/>
              <a:t>26/05/2021</a:t>
            </a:fld>
            <a:endParaRPr lang="en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32" name="Rectangle 3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5BAFC-CDE1-DF41-91F1-2C059772B09A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21855371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33068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3EEB9-4796-D14A-90D3-0601B629CBC2}" type="datetimeFigureOut">
              <a:rPr lang="en-HR" smtClean="0"/>
              <a:t>26/05/2021</a:t>
            </a:fld>
            <a:endParaRPr lang="en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5BAFC-CDE1-DF41-91F1-2C059772B09A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40826818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72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93561"/>
            <a:ext cx="3129168" cy="28334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2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93561"/>
            <a:ext cx="3145380" cy="28334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617299"/>
            <a:ext cx="3161029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93561"/>
            <a:ext cx="3164719" cy="28334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3EEB9-4796-D14A-90D3-0601B629CBC2}" type="datetimeFigureOut">
              <a:rPr lang="en-HR" smtClean="0"/>
              <a:t>26/05/2021</a:t>
            </a:fld>
            <a:endParaRPr lang="en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5BAFC-CDE1-DF41-91F1-2C059772B09A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23296073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2" y="4532845"/>
            <a:ext cx="30504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50437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537" y="4532846"/>
            <a:ext cx="3046766" cy="651156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1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84002"/>
            <a:ext cx="3050438" cy="84305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7"/>
            <a:ext cx="3050438" cy="65115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84001"/>
            <a:ext cx="3050437" cy="84305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8153" y="2603500"/>
            <a:ext cx="0" cy="351759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1905" y="2603500"/>
            <a:ext cx="0" cy="34925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3EEB9-4796-D14A-90D3-0601B629CBC2}" type="datetimeFigureOut">
              <a:rPr lang="en-HR" smtClean="0"/>
              <a:t>26/05/2021</a:t>
            </a:fld>
            <a:endParaRPr lang="en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5BAFC-CDE1-DF41-91F1-2C059772B09A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21107422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73668"/>
            <a:ext cx="8825660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3EEB9-4796-D14A-90D3-0601B629CBC2}" type="datetimeFigureOut">
              <a:rPr lang="en-HR" smtClean="0"/>
              <a:t>26/05/2021</a:t>
            </a:fld>
            <a:endParaRPr lang="en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5BAFC-CDE1-DF41-91F1-2C059772B09A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17822687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8"/>
            <a:ext cx="1413933" cy="4748589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8"/>
            <a:ext cx="6247546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3EEB9-4796-D14A-90D3-0601B629CBC2}" type="datetimeFigureOut">
              <a:rPr lang="en-HR" smtClean="0"/>
              <a:t>26/05/2021</a:t>
            </a:fld>
            <a:endParaRPr lang="en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5BAFC-CDE1-DF41-91F1-2C059772B09A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160252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26" name="Rectangle 2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3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8761412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06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DEB3EEB9-4796-D14A-90D3-0601B629CBC2}" type="datetimeFigureOut">
              <a:rPr lang="en-HR" smtClean="0"/>
              <a:t>26/05/2021</a:t>
            </a:fld>
            <a:endParaRPr lang="en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8358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accent1"/>
                </a:solidFill>
                <a:latin typeface="+mn-lt"/>
              </a:defRPr>
            </a:lvl1pPr>
          </a:lstStyle>
          <a:p>
            <a:endParaRPr lang="en-HR"/>
          </a:p>
        </p:txBody>
      </p:sp>
      <p:sp>
        <p:nvSpPr>
          <p:cNvPr id="22" name="Rectangle 2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6A15BAFC-CDE1-DF41-91F1-2C059772B09A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2377859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01D23-CA4F-7845-A78C-366BF6A7E59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HR" dirty="0">
                <a:latin typeface="Candara" panose="020E0502030303020204" pitchFamily="34" charset="0"/>
              </a:rPr>
              <a:t>Aktivna mirovina</a:t>
            </a:r>
            <a:br>
              <a:rPr lang="en-HR" dirty="0">
                <a:latin typeface="Candara" panose="020E0502030303020204" pitchFamily="34" charset="0"/>
              </a:rPr>
            </a:br>
            <a:endParaRPr lang="en-HR" dirty="0">
              <a:latin typeface="Candara" panose="020E0502030303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E4998C-C3D7-EA44-AEDB-4D80C69146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4" y="4777379"/>
            <a:ext cx="10408861" cy="1088161"/>
          </a:xfrm>
        </p:spPr>
        <p:txBody>
          <a:bodyPr>
            <a:normAutofit/>
          </a:bodyPr>
          <a:lstStyle/>
          <a:p>
            <a:r>
              <a:rPr lang="en-US" dirty="0">
                <a:latin typeface="Candara" panose="020E0502030303020204" pitchFamily="34" charset="0"/>
              </a:rPr>
              <a:t>"</a:t>
            </a:r>
            <a:r>
              <a:rPr lang="en-US" dirty="0" err="1">
                <a:latin typeface="Candara" panose="020E0502030303020204" pitchFamily="34" charset="0"/>
              </a:rPr>
              <a:t>Pridruži</a:t>
            </a:r>
            <a:r>
              <a:rPr lang="en-US" dirty="0">
                <a:latin typeface="Candara" panose="020E0502030303020204" pitchFamily="34" charset="0"/>
              </a:rPr>
              <a:t> se – </a:t>
            </a:r>
            <a:r>
              <a:rPr lang="en-US" dirty="0" err="1">
                <a:latin typeface="Candara" panose="020E0502030303020204" pitchFamily="34" charset="0"/>
              </a:rPr>
              <a:t>Aktivni</a:t>
            </a:r>
            <a:r>
              <a:rPr lang="en-US" dirty="0">
                <a:latin typeface="Candara" panose="020E0502030303020204" pitchFamily="34" charset="0"/>
              </a:rPr>
              <a:t> u </a:t>
            </a:r>
            <a:r>
              <a:rPr lang="en-US" dirty="0" err="1">
                <a:latin typeface="Candara" panose="020E0502030303020204" pitchFamily="34" charset="0"/>
              </a:rPr>
              <a:t>mirovini</a:t>
            </a:r>
            <a:r>
              <a:rPr lang="en-US" dirty="0">
                <a:latin typeface="Candara" panose="020E0502030303020204" pitchFamily="34" charset="0"/>
              </a:rPr>
              <a:t>" </a:t>
            </a:r>
            <a:r>
              <a:rPr lang="en-US" dirty="0" err="1">
                <a:latin typeface="Candara" panose="020E0502030303020204" pitchFamily="34" charset="0"/>
              </a:rPr>
              <a:t>Jačanje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sposobnosti</a:t>
            </a:r>
            <a:r>
              <a:rPr lang="en-HR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organizacija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civilnoga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društva</a:t>
            </a:r>
            <a:r>
              <a:rPr lang="en-US" dirty="0">
                <a:latin typeface="Candara" panose="020E0502030303020204" pitchFamily="34" charset="0"/>
              </a:rPr>
              <a:t> za </a:t>
            </a:r>
            <a:r>
              <a:rPr lang="en-US" dirty="0" err="1">
                <a:latin typeface="Candara" panose="020E0502030303020204" pitchFamily="34" charset="0"/>
              </a:rPr>
              <a:t>unaprjeđenje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mogućnosti</a:t>
            </a:r>
            <a:r>
              <a:rPr lang="en-HR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aktivnog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sudjelovanja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i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socijalne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uključenosti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umirovljenika</a:t>
            </a:r>
            <a:endParaRPr lang="en-HR" dirty="0">
              <a:latin typeface="Candara" panose="020E0502030303020204" pitchFamily="34" charset="0"/>
            </a:endParaRPr>
          </a:p>
          <a:p>
            <a:endParaRPr lang="en-HR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04AFE33-29FB-5F40-87E5-F3C47B9E0F4E}"/>
              </a:ext>
            </a:extLst>
          </p:cNvPr>
          <p:cNvSpPr txBox="1">
            <a:spLocks/>
          </p:cNvSpPr>
          <p:nvPr/>
        </p:nvSpPr>
        <p:spPr>
          <a:xfrm>
            <a:off x="1154955" y="2207941"/>
            <a:ext cx="10408860" cy="381185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Candara" panose="020E0502030303020204" pitchFamily="34" charset="0"/>
              </a:rPr>
              <a:t>MATICA UMIROVLJENIKA </a:t>
            </a:r>
            <a:r>
              <a:rPr lang="en-US">
                <a:latin typeface="Candara" panose="020E0502030303020204" pitchFamily="34" charset="0"/>
              </a:rPr>
              <a:t>HRVATSKE </a:t>
            </a:r>
            <a:br>
              <a:rPr lang="en-US">
                <a:latin typeface="Candara" panose="020E0502030303020204" pitchFamily="34" charset="0"/>
              </a:rPr>
            </a:br>
            <a:r>
              <a:rPr lang="en-US">
                <a:latin typeface="Candara" panose="020E0502030303020204" pitchFamily="34" charset="0"/>
              </a:rPr>
              <a:t>MATICA UMIROVLJENIKA </a:t>
            </a:r>
            <a:r>
              <a:rPr lang="en-US" dirty="0">
                <a:latin typeface="Candara" panose="020E0502030303020204" pitchFamily="34" charset="0"/>
              </a:rPr>
              <a:t>GRADA OSIJEKA</a:t>
            </a:r>
            <a:endParaRPr lang="en-HR" dirty="0">
              <a:latin typeface="Candara" panose="020E0502030303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1C330E6-EBD9-8044-8252-11EECE62020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359" r="67805" b="23405"/>
          <a:stretch/>
        </p:blipFill>
        <p:spPr>
          <a:xfrm rot="5400000">
            <a:off x="7724675" y="737808"/>
            <a:ext cx="2925195" cy="3900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2588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B8307-AFE8-5D49-A90A-E975567D6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="1" dirty="0">
                <a:latin typeface="Candara" panose="020E0502030303020204" pitchFamily="34" charset="0"/>
              </a:rPr>
              <a:t>KRATKI OPIS PROJEKTA (</a:t>
            </a:r>
            <a:r>
              <a:rPr lang="en-US" sz="2000" b="1" dirty="0" err="1">
                <a:latin typeface="Candara" panose="020E0502030303020204" pitchFamily="34" charset="0"/>
              </a:rPr>
              <a:t>Svrha</a:t>
            </a:r>
            <a:r>
              <a:rPr lang="en-US" sz="2000" b="1" dirty="0">
                <a:latin typeface="Candara" panose="020E0502030303020204" pitchFamily="34" charset="0"/>
              </a:rPr>
              <a:t> </a:t>
            </a:r>
            <a:r>
              <a:rPr lang="en-US" sz="2000" b="1" dirty="0" err="1">
                <a:latin typeface="Candara" panose="020E0502030303020204" pitchFamily="34" charset="0"/>
              </a:rPr>
              <a:t>i</a:t>
            </a:r>
            <a:r>
              <a:rPr lang="en-US" sz="2000" b="1" dirty="0">
                <a:latin typeface="Candara" panose="020E0502030303020204" pitchFamily="34" charset="0"/>
              </a:rPr>
              <a:t> </a:t>
            </a:r>
            <a:r>
              <a:rPr lang="en-US" sz="2000" b="1" dirty="0" err="1">
                <a:latin typeface="Candara" panose="020E0502030303020204" pitchFamily="34" charset="0"/>
              </a:rPr>
              <a:t>opravdanost</a:t>
            </a:r>
            <a:r>
              <a:rPr lang="en-US" sz="2000" b="1" dirty="0">
                <a:latin typeface="Candara" panose="020E0502030303020204" pitchFamily="34" charset="0"/>
              </a:rPr>
              <a:t> </a:t>
            </a:r>
            <a:r>
              <a:rPr lang="en-US" sz="2000" b="1" dirty="0" err="1">
                <a:latin typeface="Candara" panose="020E0502030303020204" pitchFamily="34" charset="0"/>
              </a:rPr>
              <a:t>projekta</a:t>
            </a:r>
            <a:r>
              <a:rPr lang="en-US" sz="2000" b="1" dirty="0">
                <a:latin typeface="Candara" panose="020E0502030303020204" pitchFamily="34" charset="0"/>
              </a:rPr>
              <a:t>)</a:t>
            </a:r>
            <a:endParaRPr lang="en-HR" sz="2000" b="1" dirty="0">
              <a:latin typeface="Candara" panose="020E0502030303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6A942C-1AB4-DD44-9B8D-48565D1C05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5" y="2603499"/>
            <a:ext cx="9862450" cy="4009173"/>
          </a:xfrm>
        </p:spPr>
        <p:txBody>
          <a:bodyPr>
            <a:noAutofit/>
          </a:bodyPr>
          <a:lstStyle/>
          <a:p>
            <a:r>
              <a:rPr lang="en-US" sz="2000" dirty="0" err="1">
                <a:latin typeface="Candara" panose="020E0502030303020204" pitchFamily="34" charset="0"/>
              </a:rPr>
              <a:t>Starenje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stanovništva</a:t>
            </a:r>
            <a:r>
              <a:rPr lang="en-US" sz="2000" dirty="0">
                <a:latin typeface="Candara" panose="020E0502030303020204" pitchFamily="34" charset="0"/>
              </a:rPr>
              <a:t> - </a:t>
            </a:r>
            <a:r>
              <a:rPr lang="en-US" sz="2000" dirty="0" err="1">
                <a:latin typeface="Candara" panose="020E0502030303020204" pitchFamily="34" charset="0"/>
              </a:rPr>
              <a:t>važan</a:t>
            </a:r>
            <a:r>
              <a:rPr lang="en-US" sz="2000" dirty="0">
                <a:latin typeface="Candara" panose="020E0502030303020204" pitchFamily="34" charset="0"/>
              </a:rPr>
              <a:t> problem </a:t>
            </a:r>
            <a:r>
              <a:rPr lang="en-US" sz="2000" dirty="0" err="1">
                <a:latin typeface="Candara" panose="020E0502030303020204" pitchFamily="34" charset="0"/>
              </a:rPr>
              <a:t>modernog</a:t>
            </a:r>
            <a:r>
              <a:rPr lang="en-US" sz="2000" dirty="0">
                <a:latin typeface="Candara" panose="020E0502030303020204" pitchFamily="34" charset="0"/>
              </a:rPr>
              <a:t>, </a:t>
            </a:r>
            <a:r>
              <a:rPr lang="en-US" sz="2000" dirty="0" err="1">
                <a:latin typeface="Candara" panose="020E0502030303020204" pitchFamily="34" charset="0"/>
              </a:rPr>
              <a:t>razvijenog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društva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jer</a:t>
            </a:r>
            <a:r>
              <a:rPr lang="en-US" sz="2000" dirty="0">
                <a:latin typeface="Candara" panose="020E0502030303020204" pitchFamily="34" charset="0"/>
              </a:rPr>
              <a:t> u </a:t>
            </a:r>
            <a:r>
              <a:rPr lang="en-US" sz="2000" dirty="0" err="1">
                <a:latin typeface="Candara" panose="020E0502030303020204" pitchFamily="34" charset="0"/>
              </a:rPr>
              <a:t>demografskom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pogledu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negativno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utječe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na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ukupno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kretanje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i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strukturu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stanovništva</a:t>
            </a:r>
            <a:r>
              <a:rPr lang="en-US" sz="2000" dirty="0">
                <a:latin typeface="Candara" panose="020E0502030303020204" pitchFamily="34" charset="0"/>
              </a:rPr>
              <a:t>, </a:t>
            </a:r>
            <a:r>
              <a:rPr lang="en-US" sz="2000" dirty="0" err="1">
                <a:latin typeface="Candara" panose="020E0502030303020204" pitchFamily="34" charset="0"/>
              </a:rPr>
              <a:t>dok</a:t>
            </a:r>
            <a:r>
              <a:rPr lang="en-US" sz="2000" dirty="0">
                <a:latin typeface="Candara" panose="020E0502030303020204" pitchFamily="34" charset="0"/>
              </a:rPr>
              <a:t> u </a:t>
            </a:r>
            <a:r>
              <a:rPr lang="en-US" sz="2000" dirty="0" err="1">
                <a:latin typeface="Candara" panose="020E0502030303020204" pitchFamily="34" charset="0"/>
              </a:rPr>
              <a:t>gospodarskom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smislu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utječe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na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smanjenje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broja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stanovnika</a:t>
            </a:r>
            <a:r>
              <a:rPr lang="en-US" sz="2000" dirty="0">
                <a:latin typeface="Candara" panose="020E0502030303020204" pitchFamily="34" charset="0"/>
              </a:rPr>
              <a:t> u </a:t>
            </a:r>
            <a:r>
              <a:rPr lang="en-US" sz="2000" dirty="0" err="1">
                <a:latin typeface="Candara" panose="020E0502030303020204" pitchFamily="34" charset="0"/>
              </a:rPr>
              <a:t>radnoj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dobi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te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na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stupanj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aktivnosti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ukupnog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stanovništva</a:t>
            </a:r>
            <a:endParaRPr lang="en-US" sz="2000" dirty="0">
              <a:latin typeface="Candara" panose="020E0502030303020204" pitchFamily="34" charset="0"/>
            </a:endParaRPr>
          </a:p>
          <a:p>
            <a:r>
              <a:rPr lang="en-US" sz="2000" dirty="0" err="1">
                <a:latin typeface="Candara" panose="020E0502030303020204" pitchFamily="34" charset="0"/>
              </a:rPr>
              <a:t>Zbog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općeg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poboljšanja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životnog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standarda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i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napretka</a:t>
            </a:r>
            <a:r>
              <a:rPr lang="en-US" sz="2000" dirty="0">
                <a:latin typeface="Candara" panose="020E0502030303020204" pitchFamily="34" charset="0"/>
              </a:rPr>
              <a:t> medicine, </a:t>
            </a:r>
            <a:r>
              <a:rPr lang="en-US" sz="2000" dirty="0" err="1">
                <a:latin typeface="Candara" panose="020E0502030303020204" pitchFamily="34" charset="0"/>
              </a:rPr>
              <a:t>starija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će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populacija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živjeti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dulje</a:t>
            </a:r>
            <a:r>
              <a:rPr lang="en-US" sz="2000" dirty="0">
                <a:latin typeface="Candara" panose="020E0502030303020204" pitchFamily="34" charset="0"/>
              </a:rPr>
              <a:t>, a to </a:t>
            </a:r>
            <a:r>
              <a:rPr lang="en-US" sz="2000" dirty="0" err="1">
                <a:latin typeface="Candara" panose="020E0502030303020204" pitchFamily="34" charset="0"/>
              </a:rPr>
              <a:t>znači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i</a:t>
            </a:r>
            <a:r>
              <a:rPr lang="en-US" sz="2000" dirty="0">
                <a:latin typeface="Candara" panose="020E0502030303020204" pitchFamily="34" charset="0"/>
              </a:rPr>
              <a:t> da </a:t>
            </a:r>
            <a:r>
              <a:rPr lang="en-US" sz="2000" dirty="0" err="1">
                <a:latin typeface="Candara" panose="020E0502030303020204" pitchFamily="34" charset="0"/>
              </a:rPr>
              <a:t>će</a:t>
            </a:r>
            <a:r>
              <a:rPr lang="en-US" sz="2000" dirty="0">
                <a:latin typeface="Candara" panose="020E0502030303020204" pitchFamily="34" charset="0"/>
              </a:rPr>
              <a:t> se </a:t>
            </a:r>
            <a:r>
              <a:rPr lang="en-US" sz="2000" dirty="0" err="1">
                <a:latin typeface="Candara" panose="020E0502030303020204" pitchFamily="34" charset="0"/>
              </a:rPr>
              <a:t>produljiti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prosječno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trajanje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života</a:t>
            </a:r>
            <a:r>
              <a:rPr lang="en-US" sz="2000" dirty="0">
                <a:latin typeface="Candara" panose="020E0502030303020204" pitchFamily="34" charset="0"/>
              </a:rPr>
              <a:t> u </a:t>
            </a:r>
            <a:r>
              <a:rPr lang="en-US" sz="2000" dirty="0" err="1">
                <a:latin typeface="Candara" panose="020E0502030303020204" pitchFamily="34" charset="0"/>
              </a:rPr>
              <a:t>trećoj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životnoj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dobi</a:t>
            </a:r>
            <a:endParaRPr lang="en-US" sz="2000" dirty="0">
              <a:latin typeface="Candara" panose="020E0502030303020204" pitchFamily="34" charset="0"/>
            </a:endParaRPr>
          </a:p>
          <a:p>
            <a:r>
              <a:rPr lang="en-US" sz="2000" dirty="0">
                <a:latin typeface="Candara" panose="020E0502030303020204" pitchFamily="34" charset="0"/>
              </a:rPr>
              <a:t>S </a:t>
            </a:r>
            <a:r>
              <a:rPr lang="en-US" sz="2000" dirty="0" err="1">
                <a:latin typeface="Candara" panose="020E0502030303020204" pitchFamily="34" charset="0"/>
              </a:rPr>
              <a:t>obzirom</a:t>
            </a:r>
            <a:r>
              <a:rPr lang="en-US" sz="2000" dirty="0">
                <a:latin typeface="Candara" panose="020E0502030303020204" pitchFamily="34" charset="0"/>
              </a:rPr>
              <a:t> da </a:t>
            </a:r>
            <a:r>
              <a:rPr lang="en-US" sz="2000" dirty="0" err="1">
                <a:latin typeface="Candara" panose="020E0502030303020204" pitchFamily="34" charset="0"/>
              </a:rPr>
              <a:t>su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mnoge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studije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pokazale</a:t>
            </a:r>
            <a:r>
              <a:rPr lang="en-US" sz="2000" dirty="0">
                <a:latin typeface="Candara" panose="020E0502030303020204" pitchFamily="34" charset="0"/>
              </a:rPr>
              <a:t> da </a:t>
            </a:r>
            <a:r>
              <a:rPr lang="en-US" sz="2000" dirty="0" err="1">
                <a:latin typeface="Candara" panose="020E0502030303020204" pitchFamily="34" charset="0"/>
              </a:rPr>
              <a:t>će</a:t>
            </a:r>
            <a:r>
              <a:rPr lang="en-US" sz="2000" dirty="0">
                <a:latin typeface="Candara" panose="020E0502030303020204" pitchFamily="34" charset="0"/>
              </a:rPr>
              <a:t> se </a:t>
            </a:r>
            <a:r>
              <a:rPr lang="en-US" sz="2000" dirty="0" err="1">
                <a:latin typeface="Candara" panose="020E0502030303020204" pitchFamily="34" charset="0"/>
              </a:rPr>
              <a:t>ukupan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broj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stanovnika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Republike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Hrvatske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smanjivati</a:t>
            </a:r>
            <a:r>
              <a:rPr lang="en-US" sz="2000" dirty="0">
                <a:latin typeface="Candara" panose="020E0502030303020204" pitchFamily="34" charset="0"/>
              </a:rPr>
              <a:t>, a </a:t>
            </a:r>
            <a:r>
              <a:rPr lang="en-US" sz="2000" dirty="0" err="1">
                <a:latin typeface="Candara" panose="020E0502030303020204" pitchFamily="34" charset="0"/>
              </a:rPr>
              <a:t>životni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vijek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produžiti</a:t>
            </a:r>
            <a:r>
              <a:rPr lang="en-US" sz="2000" dirty="0">
                <a:latin typeface="Candara" panose="020E0502030303020204" pitchFamily="34" charset="0"/>
              </a:rPr>
              <a:t>, </a:t>
            </a:r>
            <a:r>
              <a:rPr lang="en-US" sz="2000" dirty="0" err="1">
                <a:latin typeface="Candara" panose="020E0502030303020204" pitchFamily="34" charset="0"/>
              </a:rPr>
              <a:t>nužni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su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novi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oblici</a:t>
            </a:r>
            <a:r>
              <a:rPr lang="en-US" sz="2000" dirty="0">
                <a:latin typeface="Candara" panose="020E0502030303020204" pitchFamily="34" charset="0"/>
              </a:rPr>
              <a:t> za </a:t>
            </a:r>
            <a:r>
              <a:rPr lang="en-US" sz="2000" dirty="0" err="1">
                <a:latin typeface="Candara" panose="020E0502030303020204" pitchFamily="34" charset="0"/>
              </a:rPr>
              <a:t>održivi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razvoj</a:t>
            </a:r>
            <a:r>
              <a:rPr lang="en-US" sz="2000" dirty="0">
                <a:latin typeface="Candara" panose="020E0502030303020204" pitchFamily="34" charset="0"/>
              </a:rPr>
              <a:t> koji bi </a:t>
            </a:r>
            <a:r>
              <a:rPr lang="en-US" sz="2000" dirty="0" err="1">
                <a:latin typeface="Candara" panose="020E0502030303020204" pitchFamily="34" charset="0"/>
              </a:rPr>
              <a:t>omogućili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bolju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kvalitetu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života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osoba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treće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dobi</a:t>
            </a:r>
            <a:r>
              <a:rPr lang="en-US" sz="2000" dirty="0">
                <a:latin typeface="Candara" panose="020E0502030303020204" pitchFamily="34" charset="0"/>
              </a:rPr>
              <a:t>, </a:t>
            </a:r>
            <a:r>
              <a:rPr lang="en-US" sz="2000" dirty="0" err="1">
                <a:latin typeface="Candara" panose="020E0502030303020204" pitchFamily="34" charset="0"/>
              </a:rPr>
              <a:t>čemu</a:t>
            </a:r>
            <a:endParaRPr lang="en-US" sz="2000" dirty="0">
              <a:latin typeface="Candara" panose="020E0502030303020204" pitchFamily="34" charset="0"/>
            </a:endParaRPr>
          </a:p>
          <a:p>
            <a:r>
              <a:rPr lang="en-US" sz="2000" dirty="0" err="1">
                <a:latin typeface="Candara" panose="020E0502030303020204" pitchFamily="34" charset="0"/>
              </a:rPr>
              <a:t>direktno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doprinosi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predloženi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projektni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prijedlog</a:t>
            </a:r>
            <a:r>
              <a:rPr lang="en-US" sz="2000" dirty="0">
                <a:latin typeface="Candara" panose="020E0502030303020204" pitchFamily="34" charset="0"/>
              </a:rPr>
              <a:t> – </a:t>
            </a:r>
            <a:r>
              <a:rPr lang="en-US" sz="2000" dirty="0" err="1">
                <a:latin typeface="Candara" panose="020E0502030303020204" pitchFamily="34" charset="0"/>
              </a:rPr>
              <a:t>Aktivna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mirovina</a:t>
            </a:r>
            <a:endParaRPr lang="en-US" sz="2000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2518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861B2-9B2F-2748-84B8-3D036F362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Candara" panose="020E0502030303020204" pitchFamily="34" charset="0"/>
              </a:rPr>
              <a:t>Identifikacija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problema</a:t>
            </a:r>
            <a:endParaRPr lang="en-H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4148BF-94DF-004F-9F7B-25AF24798B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>
              <a:latin typeface="Candara" panose="020E0502030303020204" pitchFamily="34" charset="0"/>
            </a:endParaRPr>
          </a:p>
          <a:p>
            <a:r>
              <a:rPr lang="en-US" dirty="0" err="1">
                <a:latin typeface="Candara" panose="020E0502030303020204" pitchFamily="34" charset="0"/>
              </a:rPr>
              <a:t>Manjak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vlastitih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kapaciteta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i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motiviranih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umirovljenika</a:t>
            </a:r>
            <a:r>
              <a:rPr lang="en-US" dirty="0">
                <a:latin typeface="Candara" panose="020E0502030303020204" pitchFamily="34" charset="0"/>
              </a:rPr>
              <a:t> koji bi </a:t>
            </a:r>
            <a:r>
              <a:rPr lang="en-US" dirty="0" err="1">
                <a:latin typeface="Candara" panose="020E0502030303020204" pitchFamily="34" charset="0"/>
              </a:rPr>
              <a:t>inicirali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i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organizirali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aktivnosti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Matice</a:t>
            </a:r>
            <a:endParaRPr lang="en-US" dirty="0">
              <a:latin typeface="Candara" panose="020E0502030303020204" pitchFamily="34" charset="0"/>
            </a:endParaRPr>
          </a:p>
          <a:p>
            <a:r>
              <a:rPr lang="en-US" dirty="0" err="1">
                <a:latin typeface="Candara" panose="020E0502030303020204" pitchFamily="34" charset="0"/>
              </a:rPr>
              <a:t>Manjak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financijskih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mogućnosti</a:t>
            </a:r>
            <a:r>
              <a:rPr lang="en-US" dirty="0">
                <a:latin typeface="Candara" panose="020E0502030303020204" pitchFamily="34" charset="0"/>
              </a:rPr>
              <a:t> za </a:t>
            </a:r>
            <a:r>
              <a:rPr lang="en-US" dirty="0" err="1">
                <a:latin typeface="Candara" panose="020E0502030303020204" pitchFamily="34" charset="0"/>
              </a:rPr>
              <a:t>pružanje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kvalitetnog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sadržaja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umirovljenicima</a:t>
            </a:r>
            <a:endParaRPr lang="en-US" dirty="0">
              <a:latin typeface="Candara" panose="020E0502030303020204" pitchFamily="34" charset="0"/>
            </a:endParaRPr>
          </a:p>
          <a:p>
            <a:r>
              <a:rPr lang="en-US" dirty="0" err="1">
                <a:latin typeface="Candara" panose="020E0502030303020204" pitchFamily="34" charset="0"/>
              </a:rPr>
              <a:t>Isključenost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umirovljenika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i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veći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odaziv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žena</a:t>
            </a:r>
            <a:r>
              <a:rPr lang="en-US" dirty="0">
                <a:latin typeface="Candara" panose="020E0502030303020204" pitchFamily="34" charset="0"/>
              </a:rPr>
              <a:t> od </a:t>
            </a:r>
            <a:r>
              <a:rPr lang="en-US" dirty="0" err="1">
                <a:latin typeface="Candara" panose="020E0502030303020204" pitchFamily="34" charset="0"/>
              </a:rPr>
              <a:t>muškaraca</a:t>
            </a:r>
            <a:r>
              <a:rPr lang="en-US" dirty="0">
                <a:latin typeface="Candara" panose="020E0502030303020204" pitchFamily="34" charset="0"/>
              </a:rPr>
              <a:t> u </a:t>
            </a:r>
            <a:r>
              <a:rPr lang="en-US" dirty="0" err="1">
                <a:latin typeface="Candara" panose="020E0502030303020204" pitchFamily="34" charset="0"/>
              </a:rPr>
              <a:t>aktivnosti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Matice</a:t>
            </a:r>
            <a:endParaRPr lang="en-US" dirty="0">
              <a:latin typeface="Candara" panose="020E0502030303020204" pitchFamily="34" charset="0"/>
            </a:endParaRPr>
          </a:p>
          <a:p>
            <a:r>
              <a:rPr lang="en-US" dirty="0" err="1">
                <a:latin typeface="Candara" panose="020E0502030303020204" pitchFamily="34" charset="0"/>
              </a:rPr>
              <a:t>Nedovoljno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tjelesne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i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psihofizičke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aktivnosti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umirovljenika</a:t>
            </a:r>
            <a:endParaRPr lang="en-US" dirty="0">
              <a:latin typeface="Candara" panose="020E0502030303020204" pitchFamily="34" charset="0"/>
            </a:endParaRPr>
          </a:p>
          <a:p>
            <a:r>
              <a:rPr lang="en-US" dirty="0" err="1">
                <a:latin typeface="Candara" panose="020E0502030303020204" pitchFamily="34" charset="0"/>
              </a:rPr>
              <a:t>Nedovoljna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informiranost</a:t>
            </a:r>
            <a:r>
              <a:rPr lang="en-US" dirty="0">
                <a:latin typeface="Candara" panose="020E0502030303020204" pitchFamily="34" charset="0"/>
              </a:rPr>
              <a:t> o </a:t>
            </a:r>
            <a:r>
              <a:rPr lang="en-US" dirty="0" err="1">
                <a:latin typeface="Candara" panose="020E0502030303020204" pitchFamily="34" charset="0"/>
              </a:rPr>
              <a:t>vlastitom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zdravlju</a:t>
            </a:r>
            <a:endParaRPr lang="en-US" dirty="0">
              <a:latin typeface="Candara" panose="020E0502030303020204" pitchFamily="34" charset="0"/>
            </a:endParaRPr>
          </a:p>
          <a:p>
            <a:r>
              <a:rPr lang="en-US" dirty="0" err="1">
                <a:latin typeface="Candara" panose="020E0502030303020204" pitchFamily="34" charset="0"/>
              </a:rPr>
              <a:t>Isključenost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iz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procesa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cjeloživotnog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učenja</a:t>
            </a:r>
            <a:endParaRPr lang="en-US" dirty="0">
              <a:latin typeface="Candara" panose="020E0502030303020204" pitchFamily="34" charset="0"/>
            </a:endParaRPr>
          </a:p>
          <a:p>
            <a:r>
              <a:rPr lang="en-US" dirty="0" err="1">
                <a:latin typeface="Candara" panose="020E0502030303020204" pitchFamily="34" charset="0"/>
              </a:rPr>
              <a:t>Izostanak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međugeneracijske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veze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nakon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umirovljenja</a:t>
            </a:r>
            <a:endParaRPr lang="en-HR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37862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FA85C-62D2-9D45-9635-3AF55EF10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err="1">
                <a:latin typeface="Candara" panose="020E0502030303020204" pitchFamily="34" charset="0"/>
              </a:rPr>
              <a:t>Ciljevi</a:t>
            </a:r>
            <a:r>
              <a:rPr lang="en-US" sz="2400" dirty="0">
                <a:latin typeface="Candara" panose="020E0502030303020204" pitchFamily="34" charset="0"/>
              </a:rPr>
              <a:t> </a:t>
            </a:r>
            <a:r>
              <a:rPr lang="en-US" sz="2400" dirty="0" err="1">
                <a:latin typeface="Candara" panose="020E0502030303020204" pitchFamily="34" charset="0"/>
              </a:rPr>
              <a:t>projekta</a:t>
            </a:r>
            <a:endParaRPr lang="en-HR" sz="2400" dirty="0">
              <a:latin typeface="Candara" panose="020E0502030303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D7BE29-EFE1-5E49-B158-C0850BC219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andara" panose="020E0502030303020204" pitchFamily="34" charset="0"/>
              </a:rPr>
              <a:t>1.) </a:t>
            </a:r>
            <a:r>
              <a:rPr lang="en-US" dirty="0" err="1">
                <a:latin typeface="Candara" panose="020E0502030303020204" pitchFamily="34" charset="0"/>
              </a:rPr>
              <a:t>Priprema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i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provedba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aktivnosti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Matice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umirovljenika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grada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Osijeka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radi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stjecanja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novih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znanja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i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jačanja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kapaciteta</a:t>
            </a:r>
            <a:r>
              <a:rPr lang="en-US" dirty="0">
                <a:latin typeface="Candara" panose="020E0502030303020204" pitchFamily="34" charset="0"/>
              </a:rPr>
              <a:t> u </a:t>
            </a:r>
            <a:r>
              <a:rPr lang="en-US" dirty="0" err="1">
                <a:latin typeface="Candara" panose="020E0502030303020204" pitchFamily="34" charset="0"/>
              </a:rPr>
              <a:t>području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aktivnog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starenja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i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povećanja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kvalitete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života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umirovljenika</a:t>
            </a:r>
            <a:endParaRPr lang="en-US" dirty="0">
              <a:latin typeface="Candara" panose="020E0502030303020204" pitchFamily="34" charset="0"/>
            </a:endParaRPr>
          </a:p>
          <a:p>
            <a:r>
              <a:rPr lang="en-US" dirty="0">
                <a:latin typeface="Candara" panose="020E0502030303020204" pitchFamily="34" charset="0"/>
              </a:rPr>
              <a:t>2.) </a:t>
            </a:r>
            <a:r>
              <a:rPr lang="en-US" dirty="0" err="1">
                <a:latin typeface="Candara" panose="020E0502030303020204" pitchFamily="34" charset="0"/>
              </a:rPr>
              <a:t>Razvoj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dvije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nove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socijalne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inovacije</a:t>
            </a:r>
            <a:r>
              <a:rPr lang="en-US" dirty="0">
                <a:latin typeface="Candara" panose="020E0502030303020204" pitchFamily="34" charset="0"/>
              </a:rPr>
              <a:t> – </a:t>
            </a:r>
            <a:r>
              <a:rPr lang="en-US" dirty="0" err="1">
                <a:latin typeface="Candara" panose="020E0502030303020204" pitchFamily="34" charset="0"/>
              </a:rPr>
              <a:t>Oživimo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povijest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grada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i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Glazbena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terapija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namijenjene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poboljšanju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kvalitete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života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umirovljenika</a:t>
            </a:r>
            <a:endParaRPr lang="en-US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41205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83DA0-39E0-7446-9915-873C6AC5E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 err="1">
                <a:latin typeface="Candara" panose="020E0502030303020204" pitchFamily="34" charset="0"/>
              </a:rPr>
              <a:t>Projektni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prijedlog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usklađen</a:t>
            </a:r>
            <a:r>
              <a:rPr lang="en-US" sz="2000" dirty="0">
                <a:latin typeface="Candara" panose="020E0502030303020204" pitchFamily="34" charset="0"/>
              </a:rPr>
              <a:t> je </a:t>
            </a:r>
            <a:r>
              <a:rPr lang="en-US" sz="2000" dirty="0" err="1">
                <a:latin typeface="Candara" panose="020E0502030303020204" pitchFamily="34" charset="0"/>
              </a:rPr>
              <a:t>sa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sljedećim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nacionalnim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i</a:t>
            </a:r>
            <a:r>
              <a:rPr lang="en-US" sz="2000" dirty="0">
                <a:latin typeface="Candara" panose="020E0502030303020204" pitchFamily="34" charset="0"/>
              </a:rPr>
              <a:t> EU </a:t>
            </a:r>
            <a:r>
              <a:rPr lang="en-US" sz="2000" dirty="0" err="1">
                <a:latin typeface="Candara" panose="020E0502030303020204" pitchFamily="34" charset="0"/>
              </a:rPr>
              <a:t>dokumentima</a:t>
            </a:r>
            <a:r>
              <a:rPr lang="en-US" sz="2000" dirty="0">
                <a:latin typeface="Candara" panose="020E0502030303020204" pitchFamily="34" charset="0"/>
              </a:rPr>
              <a:t>, </a:t>
            </a:r>
            <a:r>
              <a:rPr lang="en-US" sz="2000" dirty="0" err="1">
                <a:latin typeface="Candara" panose="020E0502030303020204" pitchFamily="34" charset="0"/>
              </a:rPr>
              <a:t>propisima</a:t>
            </a:r>
            <a:r>
              <a:rPr lang="en-US" sz="2000" dirty="0">
                <a:latin typeface="Candara" panose="020E0502030303020204" pitchFamily="34" charset="0"/>
              </a:rPr>
              <a:t>, </a:t>
            </a:r>
            <a:r>
              <a:rPr lang="en-US" sz="2000" dirty="0" err="1">
                <a:latin typeface="Candara" panose="020E0502030303020204" pitchFamily="34" charset="0"/>
              </a:rPr>
              <a:t>akcijskim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planovima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i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en-US" sz="2000" dirty="0" err="1">
                <a:latin typeface="Candara" panose="020E0502030303020204" pitchFamily="34" charset="0"/>
              </a:rPr>
              <a:t>strategijama</a:t>
            </a:r>
            <a:r>
              <a:rPr lang="en-US" sz="2000" dirty="0">
                <a:latin typeface="Candara" panose="020E0502030303020204" pitchFamily="34" charset="0"/>
              </a:rPr>
              <a:t>:</a:t>
            </a:r>
            <a:br>
              <a:rPr lang="en-HR" sz="2000" dirty="0">
                <a:latin typeface="Candara" panose="020E0502030303020204" pitchFamily="34" charset="0"/>
              </a:rPr>
            </a:br>
            <a:endParaRPr lang="en-HR" sz="2000" dirty="0">
              <a:latin typeface="Candara" panose="020E0502030303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3E3AA4-905E-7E40-B7AA-4EF75A5F19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latin typeface="Candara" panose="020E0502030303020204" pitchFamily="34" charset="0"/>
              </a:rPr>
              <a:t>1. </a:t>
            </a:r>
            <a:r>
              <a:rPr lang="en-US" dirty="0" err="1">
                <a:latin typeface="Candara" panose="020E0502030303020204" pitchFamily="34" charset="0"/>
              </a:rPr>
              <a:t>Akcijski</a:t>
            </a:r>
            <a:r>
              <a:rPr lang="en-US" dirty="0">
                <a:latin typeface="Candara" panose="020E0502030303020204" pitchFamily="34" charset="0"/>
              </a:rPr>
              <a:t> plan za </a:t>
            </a:r>
            <a:r>
              <a:rPr lang="en-US" dirty="0" err="1">
                <a:latin typeface="Candara" panose="020E0502030303020204" pitchFamily="34" charset="0"/>
              </a:rPr>
              <a:t>provedbu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Županijske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razvojne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strategije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Osječko-baranjske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županije</a:t>
            </a:r>
            <a:r>
              <a:rPr lang="en-US" dirty="0">
                <a:latin typeface="Candara" panose="020E0502030303020204" pitchFamily="34" charset="0"/>
              </a:rPr>
              <a:t> do 2020. </a:t>
            </a:r>
            <a:r>
              <a:rPr lang="en-US" dirty="0" err="1">
                <a:latin typeface="Candara" panose="020E0502030303020204" pitchFamily="34" charset="0"/>
              </a:rPr>
              <a:t>godine</a:t>
            </a:r>
            <a:r>
              <a:rPr lang="en-US" dirty="0">
                <a:latin typeface="Candara" panose="020E0502030303020204" pitchFamily="34" charset="0"/>
              </a:rPr>
              <a:t> (</a:t>
            </a:r>
            <a:r>
              <a:rPr lang="en-US" dirty="0" err="1">
                <a:latin typeface="Candara" panose="020E0502030303020204" pitchFamily="34" charset="0"/>
              </a:rPr>
              <a:t>Strateški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cilj</a:t>
            </a:r>
            <a:r>
              <a:rPr lang="en-US" dirty="0">
                <a:latin typeface="Candara" panose="020E0502030303020204" pitchFamily="34" charset="0"/>
              </a:rPr>
              <a:t> 1: </a:t>
            </a:r>
            <a:r>
              <a:rPr lang="en-US" dirty="0" err="1">
                <a:latin typeface="Candara" panose="020E0502030303020204" pitchFamily="34" charset="0"/>
              </a:rPr>
              <a:t>Unaprjeđenje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kvalitete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života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kroz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razvoj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ljudskih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potencijala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i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cjeloživotno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učenje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čemu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direktno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doprinosi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predloženi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projekt</a:t>
            </a:r>
            <a:r>
              <a:rPr lang="en-US" dirty="0">
                <a:latin typeface="Candara" panose="020E0502030303020204" pitchFamily="34" charset="0"/>
              </a:rPr>
              <a:t>),</a:t>
            </a:r>
          </a:p>
          <a:p>
            <a:r>
              <a:rPr lang="en-US" dirty="0">
                <a:latin typeface="Candara" panose="020E0502030303020204" pitchFamily="34" charset="0"/>
              </a:rPr>
              <a:t>2. </a:t>
            </a:r>
            <a:r>
              <a:rPr lang="en-US" dirty="0" err="1">
                <a:latin typeface="Candara" panose="020E0502030303020204" pitchFamily="34" charset="0"/>
              </a:rPr>
              <a:t>Nacionalna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strategija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borbe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protiv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siromaštva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i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socijalne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isključenosti</a:t>
            </a:r>
            <a:r>
              <a:rPr lang="en-US" dirty="0">
                <a:latin typeface="Candara" panose="020E0502030303020204" pitchFamily="34" charset="0"/>
              </a:rPr>
              <a:t> 2014.-2020. (</a:t>
            </a:r>
            <a:r>
              <a:rPr lang="en-US" dirty="0" err="1">
                <a:latin typeface="Candara" panose="020E0502030303020204" pitchFamily="34" charset="0"/>
              </a:rPr>
              <a:t>umirovljenici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su</a:t>
            </a:r>
            <a:r>
              <a:rPr lang="en-US" dirty="0">
                <a:latin typeface="Candara" panose="020E0502030303020204" pitchFamily="34" charset="0"/>
              </a:rPr>
              <a:t> u </a:t>
            </a:r>
            <a:r>
              <a:rPr lang="en-US" dirty="0" err="1">
                <a:latin typeface="Candara" panose="020E0502030303020204" pitchFamily="34" charset="0"/>
              </a:rPr>
              <a:t>Strategiji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definirani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kao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jedna</a:t>
            </a:r>
            <a:r>
              <a:rPr lang="en-US" dirty="0">
                <a:latin typeface="Candara" panose="020E0502030303020204" pitchFamily="34" charset="0"/>
              </a:rPr>
              <a:t> od </a:t>
            </a:r>
            <a:r>
              <a:rPr lang="en-US" dirty="0" err="1">
                <a:latin typeface="Candara" panose="020E0502030303020204" pitchFamily="34" charset="0"/>
              </a:rPr>
              <a:t>skupina</a:t>
            </a:r>
            <a:r>
              <a:rPr lang="en-US" dirty="0">
                <a:latin typeface="Candara" panose="020E0502030303020204" pitchFamily="34" charset="0"/>
              </a:rPr>
              <a:t> pod </a:t>
            </a:r>
            <a:r>
              <a:rPr lang="en-US" dirty="0" err="1">
                <a:latin typeface="Candara" panose="020E0502030303020204" pitchFamily="34" charset="0"/>
              </a:rPr>
              <a:t>prijetnjom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siromaštva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i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socijalne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isključenosti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što</a:t>
            </a:r>
            <a:r>
              <a:rPr lang="en-US" dirty="0">
                <a:latin typeface="Candara" panose="020E0502030303020204" pitchFamily="34" charset="0"/>
              </a:rPr>
              <a:t> se </a:t>
            </a:r>
            <a:r>
              <a:rPr lang="en-US" dirty="0" err="1">
                <a:latin typeface="Candara" panose="020E0502030303020204" pitchFamily="34" charset="0"/>
              </a:rPr>
              <a:t>nastoji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ublažiti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predloženim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projektom</a:t>
            </a:r>
            <a:r>
              <a:rPr lang="en-US" dirty="0">
                <a:latin typeface="Candara" panose="020E0502030303020204" pitchFamily="34" charset="0"/>
              </a:rPr>
              <a:t>),</a:t>
            </a:r>
          </a:p>
          <a:p>
            <a:r>
              <a:rPr lang="en-US" dirty="0">
                <a:latin typeface="Candara" panose="020E0502030303020204" pitchFamily="34" charset="0"/>
              </a:rPr>
              <a:t>3. </a:t>
            </a:r>
            <a:r>
              <a:rPr lang="en-US" dirty="0" err="1">
                <a:latin typeface="Candara" panose="020E0502030303020204" pitchFamily="34" charset="0"/>
              </a:rPr>
              <a:t>Strategija</a:t>
            </a:r>
            <a:r>
              <a:rPr lang="en-US" dirty="0">
                <a:latin typeface="Candara" panose="020E0502030303020204" pitchFamily="34" charset="0"/>
              </a:rPr>
              <a:t> Europa 2020. (</a:t>
            </a:r>
            <a:r>
              <a:rPr lang="en-US" dirty="0" err="1">
                <a:latin typeface="Candara" panose="020E0502030303020204" pitchFamily="34" charset="0"/>
              </a:rPr>
              <a:t>Starenje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stanovništva</a:t>
            </a:r>
            <a:r>
              <a:rPr lang="en-US" dirty="0">
                <a:latin typeface="Candara" panose="020E0502030303020204" pitchFamily="34" charset="0"/>
              </a:rPr>
              <a:t> se </a:t>
            </a:r>
            <a:r>
              <a:rPr lang="en-US" dirty="0" err="1">
                <a:latin typeface="Candara" panose="020E0502030303020204" pitchFamily="34" charset="0"/>
              </a:rPr>
              <a:t>navodi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kao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europska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strukturna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slabost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te</a:t>
            </a:r>
            <a:r>
              <a:rPr lang="en-US" dirty="0">
                <a:latin typeface="Candara" panose="020E0502030303020204" pitchFamily="34" charset="0"/>
              </a:rPr>
              <a:t> se </a:t>
            </a:r>
            <a:r>
              <a:rPr lang="en-US" dirty="0" err="1">
                <a:latin typeface="Candara" panose="020E0502030303020204" pitchFamily="34" charset="0"/>
              </a:rPr>
              <a:t>kroz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Uključiv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rast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navodi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nužnost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cjeloživotnog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učenja</a:t>
            </a:r>
            <a:r>
              <a:rPr lang="en-US" dirty="0">
                <a:latin typeface="Candara" panose="020E0502030303020204" pitchFamily="34" charset="0"/>
              </a:rPr>
              <a:t> u </a:t>
            </a:r>
            <a:r>
              <a:rPr lang="en-US" dirty="0" err="1">
                <a:latin typeface="Candara" panose="020E0502030303020204" pitchFamily="34" charset="0"/>
              </a:rPr>
              <a:t>razvoju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vještina</a:t>
            </a:r>
            <a:r>
              <a:rPr lang="en-US" dirty="0">
                <a:latin typeface="Candara" panose="020E0502030303020204" pitchFamily="34" charset="0"/>
              </a:rPr>
              <a:t>, </a:t>
            </a:r>
            <a:r>
              <a:rPr lang="en-US" dirty="0" err="1">
                <a:latin typeface="Candara" panose="020E0502030303020204" pitchFamily="34" charset="0"/>
              </a:rPr>
              <a:t>čemu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direktno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pridonosi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predloženi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projekt</a:t>
            </a:r>
            <a:r>
              <a:rPr lang="en-US" dirty="0">
                <a:latin typeface="Candara" panose="020E0502030303020204" pitchFamily="34" charset="0"/>
              </a:rPr>
              <a:t>).</a:t>
            </a:r>
          </a:p>
          <a:p>
            <a:r>
              <a:rPr lang="en-US" dirty="0" err="1">
                <a:latin typeface="Candara" panose="020E0502030303020204" pitchFamily="34" charset="0"/>
              </a:rPr>
              <a:t>Ciljne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skupine</a:t>
            </a:r>
            <a:r>
              <a:rPr lang="en-US" dirty="0">
                <a:latin typeface="Candara" panose="020E0502030303020204" pitchFamily="34" charset="0"/>
              </a:rPr>
              <a:t> u </a:t>
            </a:r>
            <a:r>
              <a:rPr lang="en-US" dirty="0" err="1">
                <a:latin typeface="Candara" panose="020E0502030303020204" pitchFamily="34" charset="0"/>
              </a:rPr>
              <a:t>projektu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su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zaposlenici</a:t>
            </a:r>
            <a:r>
              <a:rPr lang="en-US" dirty="0">
                <a:latin typeface="Candara" panose="020E0502030303020204" pitchFamily="34" charset="0"/>
              </a:rPr>
              <a:t>, </a:t>
            </a:r>
            <a:r>
              <a:rPr lang="en-US" dirty="0" err="1">
                <a:latin typeface="Candara" panose="020E0502030303020204" pitchFamily="34" charset="0"/>
              </a:rPr>
              <a:t>članovi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i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volonteri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Matice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umirovljenika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grada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Osijeka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kao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Prijavitelja</a:t>
            </a:r>
            <a:r>
              <a:rPr lang="en-US" dirty="0">
                <a:latin typeface="Candara" panose="020E0502030303020204" pitchFamily="34" charset="0"/>
              </a:rPr>
              <a:t> koji </a:t>
            </a:r>
            <a:r>
              <a:rPr lang="en-US" dirty="0" err="1">
                <a:latin typeface="Candara" panose="020E0502030303020204" pitchFamily="34" charset="0"/>
              </a:rPr>
              <a:t>će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kroz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projekt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ojačati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vlastite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kapacitete</a:t>
            </a:r>
            <a:r>
              <a:rPr lang="en-US" dirty="0">
                <a:latin typeface="Candara" panose="020E0502030303020204" pitchFamily="34" charset="0"/>
              </a:rPr>
              <a:t>, </a:t>
            </a:r>
            <a:r>
              <a:rPr lang="en-US" dirty="0" err="1">
                <a:latin typeface="Candara" panose="020E0502030303020204" pitchFamily="34" charset="0"/>
              </a:rPr>
              <a:t>te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minimalno</a:t>
            </a:r>
            <a:r>
              <a:rPr lang="en-US" dirty="0">
                <a:latin typeface="Candara" panose="020E0502030303020204" pitchFamily="34" charset="0"/>
              </a:rPr>
              <a:t> 500 </a:t>
            </a:r>
            <a:r>
              <a:rPr lang="en-US" dirty="0" err="1">
                <a:latin typeface="Candara" panose="020E0502030303020204" pitchFamily="34" charset="0"/>
              </a:rPr>
              <a:t>umirovljenika</a:t>
            </a:r>
            <a:r>
              <a:rPr lang="en-US" dirty="0">
                <a:latin typeface="Candara" panose="020E0502030303020204" pitchFamily="34" charset="0"/>
              </a:rPr>
              <a:t> s </a:t>
            </a:r>
            <a:r>
              <a:rPr lang="en-US" dirty="0" err="1">
                <a:latin typeface="Candara" panose="020E0502030303020204" pitchFamily="34" charset="0"/>
              </a:rPr>
              <a:t>područja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grada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Osijeka</a:t>
            </a:r>
            <a:r>
              <a:rPr lang="en-US" dirty="0">
                <a:latin typeface="Candara" panose="020E0502030303020204" pitchFamily="34" charset="0"/>
              </a:rPr>
              <a:t> koji </a:t>
            </a:r>
            <a:r>
              <a:rPr lang="en-US" dirty="0" err="1">
                <a:latin typeface="Candara" panose="020E0502030303020204" pitchFamily="34" charset="0"/>
              </a:rPr>
              <a:t>će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svoj</a:t>
            </a:r>
            <a:r>
              <a:rPr lang="en-US" dirty="0">
                <a:latin typeface="Candara" panose="020E0502030303020204" pitchFamily="34" charset="0"/>
              </a:rPr>
              <a:t> status </a:t>
            </a:r>
            <a:r>
              <a:rPr lang="en-US" dirty="0" err="1">
                <a:latin typeface="Candara" panose="020E0502030303020204" pitchFamily="34" charset="0"/>
              </a:rPr>
              <a:t>dokazati</a:t>
            </a:r>
            <a:r>
              <a:rPr lang="en-US" dirty="0">
                <a:latin typeface="Candara" panose="020E0502030303020204" pitchFamily="34" charset="0"/>
              </a:rPr>
              <a:t> s </a:t>
            </a:r>
            <a:r>
              <a:rPr lang="en-US" dirty="0" err="1">
                <a:latin typeface="Candara" panose="020E0502030303020204" pitchFamily="34" charset="0"/>
              </a:rPr>
              <a:t>preslikom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rješenja</a:t>
            </a:r>
            <a:r>
              <a:rPr lang="en-US" dirty="0">
                <a:latin typeface="Candara" panose="020E0502030303020204" pitchFamily="34" charset="0"/>
              </a:rPr>
              <a:t> o </a:t>
            </a:r>
            <a:r>
              <a:rPr lang="en-US" dirty="0" err="1">
                <a:latin typeface="Candara" panose="020E0502030303020204" pitchFamily="34" charset="0"/>
              </a:rPr>
              <a:t>mirovini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i</a:t>
            </a:r>
            <a:r>
              <a:rPr lang="en-US" dirty="0">
                <a:latin typeface="Candara" panose="020E0502030303020204" pitchFamily="34" charset="0"/>
              </a:rPr>
              <a:t>/</a:t>
            </a:r>
            <a:r>
              <a:rPr lang="en-US" dirty="0" err="1">
                <a:latin typeface="Candara" panose="020E0502030303020204" pitchFamily="34" charset="0"/>
              </a:rPr>
              <a:t>ili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odrezak</a:t>
            </a:r>
            <a:r>
              <a:rPr lang="en-US" dirty="0">
                <a:latin typeface="Candara" panose="020E0502030303020204" pitchFamily="34" charset="0"/>
              </a:rPr>
              <a:t> od </a:t>
            </a:r>
            <a:r>
              <a:rPr lang="en-US" dirty="0" err="1">
                <a:latin typeface="Candara" panose="020E0502030303020204" pitchFamily="34" charset="0"/>
              </a:rPr>
              <a:t>mirovine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i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preslika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osobne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iskaznice</a:t>
            </a:r>
            <a:r>
              <a:rPr lang="en-US" dirty="0">
                <a:latin typeface="Candara" panose="020E0502030303020204" pitchFamily="34" charset="0"/>
              </a:rPr>
              <a:t>.</a:t>
            </a:r>
            <a:endParaRPr lang="en-HR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85633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5699F6-192D-3F4B-AAD1-CD00126A2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>
                <a:latin typeface="Candara" panose="020E0502030303020204" pitchFamily="34" charset="0"/>
              </a:rPr>
              <a:t>Faze </a:t>
            </a:r>
            <a:r>
              <a:rPr lang="en-US" sz="2400" dirty="0" err="1">
                <a:latin typeface="Candara" panose="020E0502030303020204" pitchFamily="34" charset="0"/>
              </a:rPr>
              <a:t>istraživanja</a:t>
            </a:r>
            <a:r>
              <a:rPr lang="en-US" sz="2400" dirty="0">
                <a:latin typeface="Candara" panose="020E0502030303020204" pitchFamily="34" charset="0"/>
              </a:rPr>
              <a:t> (T. </a:t>
            </a:r>
            <a:r>
              <a:rPr lang="en-US" sz="2400" dirty="0" err="1">
                <a:latin typeface="Candara" panose="020E0502030303020204" pitchFamily="34" charset="0"/>
              </a:rPr>
              <a:t>Jakopec</a:t>
            </a:r>
            <a:r>
              <a:rPr lang="en-US" sz="2400" dirty="0">
                <a:latin typeface="Candara" panose="020E0502030303020204" pitchFamily="34" charset="0"/>
              </a:rPr>
              <a:t>, D. </a:t>
            </a:r>
            <a:r>
              <a:rPr lang="en-US" sz="2400" dirty="0" err="1">
                <a:latin typeface="Candara" panose="020E0502030303020204" pitchFamily="34" charset="0"/>
              </a:rPr>
              <a:t>Cupar</a:t>
            </a:r>
            <a:r>
              <a:rPr lang="en-US" sz="2400" dirty="0">
                <a:latin typeface="Candara" panose="020E0502030303020204" pitchFamily="34" charset="0"/>
              </a:rPr>
              <a:t> </a:t>
            </a:r>
            <a:r>
              <a:rPr lang="en-US" sz="2400" dirty="0" err="1">
                <a:latin typeface="Candara" panose="020E0502030303020204" pitchFamily="34" charset="0"/>
              </a:rPr>
              <a:t>i</a:t>
            </a:r>
            <a:r>
              <a:rPr lang="en-US" sz="2400" dirty="0">
                <a:latin typeface="Candara" panose="020E0502030303020204" pitchFamily="34" charset="0"/>
              </a:rPr>
              <a:t> J. Selthofer)</a:t>
            </a:r>
            <a:endParaRPr lang="en-HR" sz="2400" dirty="0">
              <a:latin typeface="Candara" panose="020E0502030303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419884-80A1-FD43-96D4-C5B9CB53A0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r>
              <a:rPr lang="en-US" dirty="0" err="1">
                <a:latin typeface="Candara" panose="020E0502030303020204" pitchFamily="34" charset="0"/>
              </a:rPr>
              <a:t>Proučavanje</a:t>
            </a:r>
            <a:r>
              <a:rPr lang="en-US" dirty="0">
                <a:latin typeface="Candara" panose="020E0502030303020204" pitchFamily="34" charset="0"/>
              </a:rPr>
              <a:t> literature</a:t>
            </a:r>
          </a:p>
          <a:p>
            <a:pPr>
              <a:buFont typeface="+mj-lt"/>
              <a:buAutoNum type="arabicPeriod"/>
            </a:pPr>
            <a:r>
              <a:rPr lang="en-US" dirty="0" err="1">
                <a:latin typeface="Candara" panose="020E0502030303020204" pitchFamily="34" charset="0"/>
              </a:rPr>
              <a:t>Priprema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istraživanja</a:t>
            </a:r>
            <a:endParaRPr lang="en-US" dirty="0">
              <a:latin typeface="Candara" panose="020E0502030303020204" pitchFamily="34" charset="0"/>
            </a:endParaRPr>
          </a:p>
          <a:p>
            <a:pPr>
              <a:buFont typeface="+mj-lt"/>
              <a:buAutoNum type="arabicPeriod"/>
            </a:pPr>
            <a:r>
              <a:rPr lang="en-US" dirty="0" err="1">
                <a:latin typeface="Candara" panose="020E0502030303020204" pitchFamily="34" charset="0"/>
              </a:rPr>
              <a:t>Provedba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istraživanje</a:t>
            </a:r>
            <a:r>
              <a:rPr lang="en-US" dirty="0">
                <a:latin typeface="Candara" panose="020E0502030303020204" pitchFamily="34" charset="0"/>
              </a:rPr>
              <a:t> - </a:t>
            </a:r>
            <a:r>
              <a:rPr lang="en-US" dirty="0" err="1">
                <a:latin typeface="Candara" panose="020E0502030303020204" pitchFamily="34" charset="0"/>
              </a:rPr>
              <a:t>teme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istraživanja</a:t>
            </a:r>
            <a:r>
              <a:rPr lang="en-US" dirty="0">
                <a:latin typeface="Candara" panose="020E0502030303020204" pitchFamily="34" charset="0"/>
              </a:rPr>
              <a:t>: </a:t>
            </a:r>
            <a:r>
              <a:rPr lang="en-US" dirty="0" err="1">
                <a:latin typeface="Candara" panose="020E0502030303020204" pitchFamily="34" charset="0"/>
              </a:rPr>
              <a:t>društvena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isključenost</a:t>
            </a:r>
            <a:r>
              <a:rPr lang="en-US" dirty="0">
                <a:latin typeface="Candara" panose="020E0502030303020204" pitchFamily="34" charset="0"/>
              </a:rPr>
              <a:t>, </a:t>
            </a:r>
            <a:r>
              <a:rPr lang="en-US" dirty="0" err="1">
                <a:latin typeface="Candara" panose="020E0502030303020204" pitchFamily="34" charset="0"/>
              </a:rPr>
              <a:t>digitalna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podjela</a:t>
            </a:r>
            <a:r>
              <a:rPr lang="en-US" dirty="0">
                <a:latin typeface="Candara" panose="020E0502030303020204" pitchFamily="34" charset="0"/>
              </a:rPr>
              <a:t>, </a:t>
            </a:r>
            <a:r>
              <a:rPr lang="en-US" dirty="0" err="1">
                <a:latin typeface="Candara" panose="020E0502030303020204" pitchFamily="34" charset="0"/>
              </a:rPr>
              <a:t>marginalizacija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građana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treće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životne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dobi</a:t>
            </a:r>
            <a:r>
              <a:rPr lang="en-US" dirty="0">
                <a:latin typeface="Candara" panose="020E0502030303020204" pitchFamily="34" charset="0"/>
              </a:rPr>
              <a:t>, </a:t>
            </a:r>
            <a:r>
              <a:rPr lang="en-US" dirty="0" err="1">
                <a:latin typeface="Candara" panose="020E0502030303020204" pitchFamily="34" charset="0"/>
              </a:rPr>
              <a:t>uloga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kulturnih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programa</a:t>
            </a:r>
            <a:r>
              <a:rPr lang="en-US" dirty="0">
                <a:latin typeface="Candara" panose="020E0502030303020204" pitchFamily="34" charset="0"/>
              </a:rPr>
              <a:t> (</a:t>
            </a:r>
            <a:r>
              <a:rPr lang="en-US" dirty="0" err="1">
                <a:latin typeface="Candara" panose="020E0502030303020204" pitchFamily="34" charset="0"/>
              </a:rPr>
              <a:t>javne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ustanove</a:t>
            </a:r>
            <a:r>
              <a:rPr lang="en-US" dirty="0">
                <a:latin typeface="Candara" panose="020E0502030303020204" pitchFamily="34" charset="0"/>
              </a:rPr>
              <a:t>, </a:t>
            </a:r>
            <a:r>
              <a:rPr lang="en-US" dirty="0" err="1">
                <a:latin typeface="Candara" panose="020E0502030303020204" pitchFamily="34" charset="0"/>
              </a:rPr>
              <a:t>udruge</a:t>
            </a:r>
            <a:r>
              <a:rPr lang="en-US" dirty="0">
                <a:latin typeface="Candara" panose="020E0502030303020204" pitchFamily="34" charset="0"/>
              </a:rPr>
              <a:t>, </a:t>
            </a:r>
            <a:r>
              <a:rPr lang="en-US" dirty="0" err="1">
                <a:latin typeface="Candara" panose="020E0502030303020204" pitchFamily="34" charset="0"/>
              </a:rPr>
              <a:t>i</a:t>
            </a:r>
            <a:r>
              <a:rPr lang="en-US" dirty="0">
                <a:latin typeface="Candara" panose="020E0502030303020204" pitchFamily="34" charset="0"/>
              </a:rPr>
              <a:t> sl.) u </a:t>
            </a:r>
            <a:r>
              <a:rPr lang="en-US" dirty="0" err="1">
                <a:latin typeface="Candara" panose="020E0502030303020204" pitchFamily="34" charset="0"/>
              </a:rPr>
              <a:t>aktivnom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starenju</a:t>
            </a:r>
            <a:r>
              <a:rPr lang="en-US" dirty="0">
                <a:latin typeface="Candara" panose="020E0502030303020204" pitchFamily="34" charset="0"/>
              </a:rPr>
              <a:t>, </a:t>
            </a:r>
            <a:r>
              <a:rPr lang="en-US" dirty="0" err="1">
                <a:latin typeface="Candara" panose="020E0502030303020204" pitchFamily="34" charset="0"/>
              </a:rPr>
              <a:t>poboljšanje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kvalitete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života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umirovljenika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razvijanjem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digitalnih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kompetencija</a:t>
            </a:r>
            <a:endParaRPr lang="en-US" dirty="0">
              <a:latin typeface="Candara" panose="020E0502030303020204" pitchFamily="34" charset="0"/>
            </a:endParaRPr>
          </a:p>
          <a:p>
            <a:pPr>
              <a:buFont typeface="+mj-lt"/>
              <a:buAutoNum type="arabicPeriod"/>
            </a:pPr>
            <a:r>
              <a:rPr lang="en-US" dirty="0" err="1">
                <a:latin typeface="Candara" panose="020E0502030303020204" pitchFamily="34" charset="0"/>
              </a:rPr>
              <a:t>Analiza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podataka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i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pisanje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radova</a:t>
            </a:r>
            <a:endParaRPr lang="en-US" dirty="0">
              <a:latin typeface="Candara" panose="020E0502030303020204" pitchFamily="34" charset="0"/>
            </a:endParaRPr>
          </a:p>
          <a:p>
            <a:pPr>
              <a:buFont typeface="+mj-lt"/>
              <a:buAutoNum type="arabicPeriod"/>
            </a:pPr>
            <a:r>
              <a:rPr lang="en-US" dirty="0" err="1">
                <a:latin typeface="Candara" panose="020E0502030303020204" pitchFamily="34" charset="0"/>
              </a:rPr>
              <a:t>Objavljivanje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rezultata</a:t>
            </a:r>
            <a:r>
              <a:rPr lang="en-US" dirty="0">
                <a:latin typeface="Candara" panose="020E0502030303020204" pitchFamily="34" charset="0"/>
              </a:rPr>
              <a:t> </a:t>
            </a:r>
            <a:endParaRPr lang="en-HR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02553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A3AB87EF-B655-4FFF-8D05-F333AD7F278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{7F8BF56D-36AE-8444-92C6-2C8487D98817}tf10001076</Template>
  <TotalTime>49</TotalTime>
  <Words>508</Words>
  <Application>Microsoft Macintosh PowerPoint</Application>
  <PresentationFormat>Widescreen</PresentationFormat>
  <Paragraphs>31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Candara</vt:lpstr>
      <vt:lpstr>Century Gothic</vt:lpstr>
      <vt:lpstr>Wingdings 3</vt:lpstr>
      <vt:lpstr>Ion Boardroom</vt:lpstr>
      <vt:lpstr>Aktivna mirovina </vt:lpstr>
      <vt:lpstr>KRATKI OPIS PROJEKTA (Svrha i opravdanost projekta)</vt:lpstr>
      <vt:lpstr>Identifikacija problema</vt:lpstr>
      <vt:lpstr>Ciljevi projekta</vt:lpstr>
      <vt:lpstr>Projektni prijedlog usklađen je sa sljedećim nacionalnim i EU dokumentima, propisima, akcijskim planovima i strategijama: </vt:lpstr>
      <vt:lpstr>Faze istraživanja (T. Jakopec, D. Cupar i J. Selthofer)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Aktivna mirovina</dc:title>
  <dc:creator>Microsoft Office User</dc:creator>
  <cp:lastModifiedBy>Microsoft Office User</cp:lastModifiedBy>
  <cp:revision>5</cp:revision>
  <dcterms:created xsi:type="dcterms:W3CDTF">2021-05-25T11:18:28Z</dcterms:created>
  <dcterms:modified xsi:type="dcterms:W3CDTF">2021-05-26T10:16:13Z</dcterms:modified>
</cp:coreProperties>
</file>